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2" r:id="rId9"/>
    <p:sldId id="263" r:id="rId10"/>
    <p:sldId id="259" r:id="rId11"/>
    <p:sldId id="264" r:id="rId12"/>
    <p:sldId id="265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5B41306-43D8-4B06-969A-9191FAF35066}">
          <p14:sldIdLst>
            <p14:sldId id="256"/>
          </p14:sldIdLst>
        </p14:section>
        <p14:section name="Untitled Section" id="{B6705727-54BC-4698-A0DD-190B1A8CAC33}">
          <p14:sldIdLst>
            <p14:sldId id="257"/>
            <p14:sldId id="258"/>
            <p14:sldId id="260"/>
            <p14:sldId id="262"/>
            <p14:sldId id="263"/>
            <p14:sldId id="259"/>
            <p14:sldId id="264"/>
            <p14:sldId id="265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672E1E-5A8A-92A0-6E09-0A9D111640EC}" name="Christian Longhitano" initials="CL" userId="S::clonghitano@leukaemia.org.au::aa21aa38-4b46-42b6-888a-62a20971f98e" providerId="AD"/>
  <p188:author id="{61BAC954-2B07-5A11-C692-567B02CEB819}" name="Caterina Hrysomallis" initials="CH" userId="S::chrysomallis@leukaemia.org.au::92714a85-6062-4bc0-8626-2f5a7bbc335f" providerId="AD"/>
  <p188:author id="{10FB0665-8425-B95D-9AC6-F50E9DD25487}" name="Scott Mullins" initials="SM" userId="S::smullins@leukaemia.org.au::dc7885a0-0f40-4752-8b80-3e19739f36fe" providerId="AD"/>
  <p188:author id="{295C2E69-7827-09C9-0341-8E5D96358438}" name="Jacob Hogarth" initials="JH" userId="S::jhogarth@leukaemia.org.au::5eb0eff5-cd48-4a59-a5b9-7faede846665" providerId="AD"/>
  <p188:author id="{923D4C84-9D06-2CE4-8739-A399F7887B0A}" name="Jenny Vong" initials="" userId="S::jvong@leukaemia.org.au::88b34c55-f7d7-4c4b-adbc-ffba0c1e8dbe" providerId="AD"/>
  <p188:author id="{8473549E-0E1B-70C3-F682-D6A8F1076A97}" name="Bree Jackson" initials="BJ" userId="S::bjackson@leukaemia.org.au::ce484af5-08b8-4d10-b46a-96c7550a41ba" providerId="AD"/>
  <p188:author id="{E68F87AC-4A2B-D288-EDEB-F9EF9D8A8E2F}" name="Nicholas Kirk" initials="NK" userId="S::nkirk@leukaemia.org.au::85a2139a-a264-4399-9678-8a5990004dc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3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E0E246-EDE0-AD07-1A3D-F34340FE4650}" v="3" dt="2024-01-30T02:45:17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2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610A6-BDAC-BF5C-B573-6B668B4B5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C753F2-00C4-54A6-04EF-DA406BC2B7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D172F-FB23-727B-2230-89BBBFCCB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183AB-CB77-200F-986D-DFF59CE9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942E2-B0B6-A01F-B921-8C30C908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9745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61906-566F-6F76-4DB2-6B97492F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286B8B-D001-FA64-FF11-7F8107616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B6DC8-D38E-CBFD-34C6-A1629DD49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632D7-8B3D-5F8F-963C-BE75799F9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897D5-206B-D574-5F60-3AA5C7991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460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E4206B-4FBF-7C2F-2120-190F309BA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B733CA-7713-A1BD-FF09-E452807C4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749E4-CC0A-FCAA-FCA5-2E37DA5F0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908F2A-BF58-A4F8-DFCC-B3962E971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F8849-2589-3491-6B20-091C6E4F3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185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61E07-EB34-836B-F167-D4C404D03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39B34-E3BB-3129-F99A-7637AF017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4EDE4-5887-AE7E-55D3-51AEF7AC9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EEB304-1CA6-0C43-956E-5EB9BC0DF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C029A3-5C34-E962-D606-C8B6B0A28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7346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742B1-EFBD-47F1-7F82-11AB05516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8AF82A-44BD-4CB3-2DE7-D1B16DAF9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D9A9D4-DF25-D5B8-BF33-729A43702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0DC71-8C6F-0B57-EAD9-173B027D7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B4E18-580A-DC8B-8143-57692D934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7387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43267-E93E-AF6F-3504-7DA488384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D64EC-4CFD-C0A0-61A2-D2E06B3C0C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4CB3E7-BB17-54F4-0A91-C8BEFD284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3E6AE-B994-6BD3-276A-FD1C8D366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F9099F-9904-7443-56FD-2F5E153E4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4F23EC-9998-0408-9235-BF9BBFABC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6849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909F6-30EA-F735-B191-3F6325D15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EA531-EFB7-90DC-99FC-C8DDC3C027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D99B35-12F2-A7AD-ABF1-185A4462C3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B30169-2920-9B8E-3280-F6A657C113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E381EF-6AFB-112F-D08D-97A2ADD520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A8ECB8-5E2A-01A0-28A9-FB3148C6B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D3F1CD-8F1F-8A8F-1636-62892F8A4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8A617A-77E4-594A-D057-AADDBA7C5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879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0B4B-1672-770C-623F-8729D55DD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1FB21D-DC1D-2C6E-740F-F3B1B96AD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55EF25-1DC7-8807-1383-E9774B5C0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A4BDF-67D7-3560-4411-1176E956D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3021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721882-9858-9ADB-BCC1-57BA94390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0CBAD0-B7EE-4151-CBEE-39A416E74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9B23C-4B44-CCB3-3E66-9AEEB8208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6634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974C5-9D35-8D28-1E35-09C206A69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C3589-ED72-379A-422A-41F576EEE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11D402-4361-F0BE-FCDB-9B30D3A701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410DA-4603-2F10-F550-F3FB2CD2C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7AADA-0B46-0ED5-0B6D-711129D5E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E87D74-16B5-5D0B-FF70-FDD716DC5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060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E953D-B706-EAB4-8E40-1097B40A2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F95942-1B67-32A8-C7CF-FCE20CC7C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F647A3-BD6C-0164-6A5C-B07B8517EE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704BC-106C-0019-3F54-3F9F1C9EE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62AAC6-20B4-16F3-1926-023482F1F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B96B8-C1E5-79BC-3D87-5A04DFB2D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149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81C8DB-2E5A-147A-B801-B6D69375C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F6617C-180B-F9B8-5735-33CC17280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C2CAF-376E-EA76-F05F-6DE17B33F5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3634E-F000-4D6F-8CEA-4A355418E6B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BBC5B-DE04-2E3D-94D1-239F5688F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B009F-DA11-E673-8B86-F25CCC2AF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A8D4-621B-4D40-86B8-F9E705F9B3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3450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carrying a person on her back&#10;&#10;Description automatically generated">
            <a:extLst>
              <a:ext uri="{FF2B5EF4-FFF2-40B4-BE49-F238E27FC236}">
                <a16:creationId xmlns:a16="http://schemas.microsoft.com/office/drawing/2014/main" id="{5952D9A5-A4C8-B620-71D6-D1A9DBC29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76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ith a bald head&#10;&#10;Description automatically generated">
            <a:extLst>
              <a:ext uri="{FF2B5EF4-FFF2-40B4-BE49-F238E27FC236}">
                <a16:creationId xmlns:a16="http://schemas.microsoft.com/office/drawing/2014/main" id="{E5854C15-A354-EBCD-B0B4-103452CF7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4470CDF9-EF0B-29C1-A58A-823B15270414}"/>
              </a:ext>
            </a:extLst>
          </p:cNvPr>
          <p:cNvSpPr txBox="1"/>
          <p:nvPr/>
        </p:nvSpPr>
        <p:spPr>
          <a:xfrm>
            <a:off x="425829" y="2785102"/>
            <a:ext cx="5292469" cy="224676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>
                <a:solidFill>
                  <a:srgbClr val="FFFFFF"/>
                </a:solidFill>
                <a:latin typeface="Arial Nova"/>
              </a:rPr>
              <a:t>[Customisable message </a:t>
            </a:r>
            <a:br>
              <a:rPr lang="en-AU" sz="2800">
                <a:latin typeface="Arial Nova"/>
              </a:rPr>
            </a:br>
            <a:r>
              <a:rPr lang="en-AU" sz="2800">
                <a:solidFill>
                  <a:srgbClr val="FFFFFF"/>
                </a:solidFill>
                <a:latin typeface="Arial Nova"/>
              </a:rPr>
              <a:t>from the school representative here. A place to insert contact details]</a:t>
            </a:r>
          </a:p>
          <a:p>
            <a:pPr marL="342900" indent="-342900">
              <a:buAutoNum type="arabicPeriod"/>
            </a:pPr>
            <a:endParaRPr lang="en-AU" sz="2800">
              <a:solidFill>
                <a:srgbClr val="FFFFFF"/>
              </a:solidFill>
              <a:latin typeface="Proxima Nova Rg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20002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and a yellow background&#10;&#10;Description automatically generated">
            <a:extLst>
              <a:ext uri="{FF2B5EF4-FFF2-40B4-BE49-F238E27FC236}">
                <a16:creationId xmlns:a16="http://schemas.microsoft.com/office/drawing/2014/main" id="{CD492D3A-E41C-B455-1521-AFFDC112D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F757DBC7-A40B-D17E-9D84-570325AA8B8E}"/>
              </a:ext>
            </a:extLst>
          </p:cNvPr>
          <p:cNvSpPr>
            <a:spLocks noGrp="1"/>
          </p:cNvSpPr>
          <p:nvPr/>
        </p:nvSpPr>
        <p:spPr>
          <a:xfrm>
            <a:off x="184927" y="1934297"/>
            <a:ext cx="6388859" cy="354504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AU" sz="2000" dirty="0">
                <a:solidFill>
                  <a:srgbClr val="0C2340"/>
                </a:solidFill>
                <a:latin typeface="Proxima Nova Rg"/>
              </a:rPr>
              <a:t>The World’s Greatest Shave is one of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 dirty="0">
                <a:solidFill>
                  <a:srgbClr val="0C2340"/>
                </a:solidFill>
                <a:latin typeface="Proxima Nova Rg"/>
              </a:rPr>
              <a:t>the country’s longest-running and most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 dirty="0">
                <a:solidFill>
                  <a:srgbClr val="0C2340"/>
                </a:solidFill>
                <a:latin typeface="Proxima Nova Rg"/>
              </a:rPr>
              <a:t>iconic fundraising campaigns. </a:t>
            </a:r>
            <a:endParaRPr lang="en-AU" sz="2000" dirty="0">
              <a:solidFill>
                <a:srgbClr val="0C2340"/>
              </a:solidFill>
            </a:endParaRPr>
          </a:p>
          <a:p>
            <a:pPr>
              <a:lnSpc>
                <a:spcPct val="120000"/>
              </a:lnSpc>
            </a:pPr>
            <a:r>
              <a:rPr lang="en-AU" sz="2000" dirty="0">
                <a:solidFill>
                  <a:srgbClr val="0C2340"/>
                </a:solidFill>
                <a:latin typeface="Proxima Nova Rg"/>
              </a:rPr>
              <a:t>Adults and children all over Australia,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 dirty="0">
                <a:solidFill>
                  <a:srgbClr val="0C2340"/>
                </a:solidFill>
                <a:latin typeface="Proxima Nova Rg"/>
              </a:rPr>
              <a:t>including in many schools like our own,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 dirty="0">
                <a:solidFill>
                  <a:srgbClr val="0C2340"/>
                </a:solidFill>
                <a:latin typeface="Proxima Nova Rg"/>
              </a:rPr>
              <a:t>shave, cut or colour their hair and raise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 dirty="0">
                <a:solidFill>
                  <a:srgbClr val="0C2340"/>
                </a:solidFill>
                <a:latin typeface="Proxima Nova Rg"/>
              </a:rPr>
              <a:t>funds for the Leukaemia Foundation. </a:t>
            </a:r>
          </a:p>
          <a:p>
            <a:pPr>
              <a:lnSpc>
                <a:spcPct val="120000"/>
              </a:lnSpc>
            </a:pPr>
            <a:r>
              <a:rPr lang="en-AU" sz="2000" dirty="0">
                <a:solidFill>
                  <a:srgbClr val="0C2340"/>
                </a:solidFill>
                <a:latin typeface="Proxima Nova Rg"/>
              </a:rPr>
              <a:t>We've signed up our school this year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 dirty="0">
                <a:solidFill>
                  <a:srgbClr val="0C2340"/>
                </a:solidFill>
                <a:latin typeface="Proxima Nova Rg"/>
              </a:rPr>
              <a:t>and set an ambitious fundraising target!</a:t>
            </a:r>
            <a:endParaRPr lang="en-AU" sz="2000" dirty="0">
              <a:solidFill>
                <a:srgbClr val="0C2340"/>
              </a:solidFill>
            </a:endParaRPr>
          </a:p>
          <a:p>
            <a:pPr>
              <a:lnSpc>
                <a:spcPct val="120000"/>
              </a:lnSpc>
            </a:pPr>
            <a:endParaRPr lang="en-AU" sz="2000" b="1">
              <a:solidFill>
                <a:srgbClr val="0C23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13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hild smiling and holding a blue sign&#10;&#10;Description automatically generated with medium confidence">
            <a:extLst>
              <a:ext uri="{FF2B5EF4-FFF2-40B4-BE49-F238E27FC236}">
                <a16:creationId xmlns:a16="http://schemas.microsoft.com/office/drawing/2014/main" id="{AE694A5B-AED2-D921-8BEE-3CDAF1DA0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638280-2A9A-5129-2A31-9E0040FD179F}"/>
              </a:ext>
            </a:extLst>
          </p:cNvPr>
          <p:cNvSpPr>
            <a:spLocks noGrp="1"/>
          </p:cNvSpPr>
          <p:nvPr/>
        </p:nvSpPr>
        <p:spPr>
          <a:xfrm>
            <a:off x="5021666" y="1431278"/>
            <a:ext cx="6894902" cy="303948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latin typeface="Proxima Nova Rg"/>
              </a:rPr>
              <a:t>We'll be raising money for the </a:t>
            </a:r>
            <a:r>
              <a:rPr lang="en-US" sz="2000" err="1">
                <a:latin typeface="Proxima Nova Rg"/>
              </a:rPr>
              <a:t>Leukaemia</a:t>
            </a:r>
            <a:r>
              <a:rPr lang="en-US" sz="2000">
                <a:latin typeface="Proxima Nova Rg"/>
              </a:rPr>
              <a:t> Foundation, </a:t>
            </a:r>
            <a:br>
              <a:rPr lang="en-US" sz="2000">
                <a:latin typeface="Proxima Nova Rg"/>
              </a:rPr>
            </a:br>
            <a:r>
              <a:rPr lang="en-US" sz="2000">
                <a:latin typeface="Proxima Nova Rg"/>
              </a:rPr>
              <a:t>a charity with a big goal: zero lives lost to blood cancer </a:t>
            </a:r>
            <a:br>
              <a:rPr lang="en-US" sz="2000">
                <a:latin typeface="Proxima Nova Rg"/>
              </a:rPr>
            </a:br>
            <a:r>
              <a:rPr lang="en-US" sz="2000">
                <a:latin typeface="Proxima Nova Rg"/>
              </a:rPr>
              <a:t>by 2035. </a:t>
            </a:r>
            <a:br>
              <a:rPr lang="en-US" sz="2000">
                <a:latin typeface="Proxima Nova Rg"/>
              </a:rPr>
            </a:br>
            <a:endParaRPr lang="en-US" sz="2000">
              <a:latin typeface="Proxima Nova Rg"/>
            </a:endParaRPr>
          </a:p>
          <a:p>
            <a:r>
              <a:rPr lang="en-US" sz="2000">
                <a:latin typeface="Proxima Nova Rg"/>
              </a:rPr>
              <a:t>They offer practical and emotional support services </a:t>
            </a:r>
            <a:br>
              <a:rPr lang="en-US" sz="2000">
                <a:latin typeface="Proxima Nova Rg"/>
              </a:rPr>
            </a:br>
            <a:r>
              <a:rPr lang="en-US" sz="2000">
                <a:latin typeface="Proxima Nova Rg"/>
              </a:rPr>
              <a:t>for patients, fund leading-edge research projects, </a:t>
            </a:r>
            <a:br>
              <a:rPr lang="en-US" sz="2000">
                <a:latin typeface="Proxima Nova Rg"/>
              </a:rPr>
            </a:br>
            <a:r>
              <a:rPr lang="en-US" sz="2000">
                <a:latin typeface="Proxima Nova Rg"/>
              </a:rPr>
              <a:t>and campaign for change. </a:t>
            </a:r>
            <a:br>
              <a:rPr lang="en-US" sz="2000">
                <a:latin typeface="Proxima Nova Rg"/>
              </a:rPr>
            </a:br>
            <a:endParaRPr lang="en-US" sz="2000">
              <a:latin typeface="Proxima Nova Rg"/>
            </a:endParaRPr>
          </a:p>
          <a:p>
            <a:r>
              <a:rPr lang="en-US" sz="2000">
                <a:latin typeface="Proxima Nova Rg"/>
              </a:rPr>
              <a:t>The </a:t>
            </a:r>
            <a:r>
              <a:rPr lang="en-US" sz="2000" err="1">
                <a:latin typeface="Proxima Nova Rg"/>
              </a:rPr>
              <a:t>Leukaemia</a:t>
            </a:r>
            <a:r>
              <a:rPr lang="en-US" sz="2000">
                <a:latin typeface="Proxima Nova Rg"/>
              </a:rPr>
              <a:t> Foundation needs our help to reach </a:t>
            </a:r>
            <a:br>
              <a:rPr lang="en-US" sz="2000">
                <a:latin typeface="Proxima Nova Rg"/>
              </a:rPr>
            </a:br>
            <a:r>
              <a:rPr lang="en-US" sz="2000">
                <a:latin typeface="Proxima Nova Rg"/>
              </a:rPr>
              <a:t>its goal and save more lives from blood cancer.</a:t>
            </a:r>
          </a:p>
          <a:p>
            <a:endParaRPr lang="en-US" sz="2000" b="1"/>
          </a:p>
        </p:txBody>
      </p:sp>
    </p:spTree>
    <p:extLst>
      <p:ext uri="{BB962C8B-B14F-4D97-AF65-F5344CB8AC3E}">
        <p14:creationId xmlns:p14="http://schemas.microsoft.com/office/powerpoint/2010/main" val="1395726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a person holding a braid&#10;&#10;Description automatically generated">
            <a:extLst>
              <a:ext uri="{FF2B5EF4-FFF2-40B4-BE49-F238E27FC236}">
                <a16:creationId xmlns:a16="http://schemas.microsoft.com/office/drawing/2014/main" id="{B7BB0489-BDC8-44CB-BEA9-57856EB6F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FF15D1A2-2329-7368-E07C-1D3B81D755D6}"/>
              </a:ext>
            </a:extLst>
          </p:cNvPr>
          <p:cNvSpPr>
            <a:spLocks noGrp="1"/>
          </p:cNvSpPr>
          <p:nvPr/>
        </p:nvSpPr>
        <p:spPr>
          <a:xfrm>
            <a:off x="192130" y="1965985"/>
            <a:ext cx="6484370" cy="421532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roxima Nova Rg" panose="0200050603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AU" sz="1900">
                <a:solidFill>
                  <a:srgbClr val="0C2340"/>
                </a:solidFill>
                <a:latin typeface="Proxima Nova Rg"/>
              </a:rPr>
              <a:t>Blood cancer is a type of cancer that affects </a:t>
            </a:r>
            <a:br>
              <a:rPr lang="en-AU" sz="1900">
                <a:solidFill>
                  <a:srgbClr val="0C2340"/>
                </a:solidFill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our blood cells.</a:t>
            </a:r>
            <a:endParaRPr lang="en-US" sz="1900">
              <a:solidFill>
                <a:srgbClr val="0C2340"/>
              </a:solidFill>
              <a:latin typeface="Proxima Nova Rg"/>
            </a:endParaRPr>
          </a:p>
          <a:p>
            <a:pPr>
              <a:lnSpc>
                <a:spcPct val="120000"/>
              </a:lnSpc>
            </a:pPr>
            <a:r>
              <a:rPr lang="en-AU" sz="1900">
                <a:solidFill>
                  <a:srgbClr val="0C2340"/>
                </a:solidFill>
                <a:latin typeface="Proxima Nova Rg"/>
              </a:rPr>
              <a:t>Cancer cells inside our blood multiply, leaving </a:t>
            </a:r>
            <a:br>
              <a:rPr lang="en-AU" sz="1900"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less room for our red and white blood cells to </a:t>
            </a:r>
            <a:br>
              <a:rPr lang="en-AU" sz="1900"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do their job.</a:t>
            </a:r>
            <a:endParaRPr lang="en-US" sz="1900">
              <a:solidFill>
                <a:srgbClr val="0C2340"/>
              </a:solidFill>
              <a:latin typeface="Proxima Nova Rg"/>
            </a:endParaRPr>
          </a:p>
          <a:p>
            <a:pPr>
              <a:lnSpc>
                <a:spcPct val="120000"/>
              </a:lnSpc>
            </a:pPr>
            <a:r>
              <a:rPr lang="en-AU" sz="1900">
                <a:solidFill>
                  <a:srgbClr val="0C2340"/>
                </a:solidFill>
                <a:latin typeface="Proxima Nova Rg"/>
              </a:rPr>
              <a:t>There are over 100 types of blood cancer, </a:t>
            </a:r>
            <a:br>
              <a:rPr lang="en-AU" sz="1900">
                <a:solidFill>
                  <a:srgbClr val="0C2340"/>
                </a:solidFill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and the most common are lymphoma, </a:t>
            </a:r>
            <a:br>
              <a:rPr lang="en-AU" sz="1900">
                <a:solidFill>
                  <a:srgbClr val="0C2340"/>
                </a:solidFill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myeloma and leukaemia.</a:t>
            </a:r>
          </a:p>
          <a:p>
            <a:pPr>
              <a:lnSpc>
                <a:spcPct val="120000"/>
              </a:lnSpc>
            </a:pPr>
            <a:r>
              <a:rPr lang="en-AU" sz="1900">
                <a:solidFill>
                  <a:srgbClr val="0C2340"/>
                </a:solidFill>
                <a:latin typeface="Proxima Nova Rg"/>
              </a:rPr>
              <a:t>The Leukaemia Foundation may have leukaemia </a:t>
            </a:r>
            <a:br>
              <a:rPr lang="en-AU" sz="1900">
                <a:solidFill>
                  <a:srgbClr val="0C2340"/>
                </a:solidFill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in its name, but it actually helps people with </a:t>
            </a:r>
            <a:br>
              <a:rPr lang="en-AU" sz="1900">
                <a:solidFill>
                  <a:srgbClr val="0C2340"/>
                </a:solidFill>
                <a:latin typeface="Proxima Nova Rg"/>
              </a:rPr>
            </a:br>
            <a:r>
              <a:rPr lang="en-AU" sz="1900">
                <a:solidFill>
                  <a:srgbClr val="0C2340"/>
                </a:solidFill>
                <a:latin typeface="Proxima Nova Rg"/>
              </a:rPr>
              <a:t>all types of blood cancer.</a:t>
            </a:r>
          </a:p>
        </p:txBody>
      </p:sp>
    </p:spTree>
    <p:extLst>
      <p:ext uri="{BB962C8B-B14F-4D97-AF65-F5344CB8AC3E}">
        <p14:creationId xmlns:p14="http://schemas.microsoft.com/office/powerpoint/2010/main" val="464305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ith a blue shirt&#10;&#10;Description automatically generated">
            <a:extLst>
              <a:ext uri="{FF2B5EF4-FFF2-40B4-BE49-F238E27FC236}">
                <a16:creationId xmlns:a16="http://schemas.microsoft.com/office/drawing/2014/main" id="{C72FAE5B-5A40-CE75-D40A-E2AD0EB62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426DB163-1659-6C5D-5E6F-81AF6CB09E5D}"/>
              </a:ext>
            </a:extLst>
          </p:cNvPr>
          <p:cNvSpPr txBox="1">
            <a:spLocks/>
          </p:cNvSpPr>
          <p:nvPr/>
        </p:nvSpPr>
        <p:spPr>
          <a:xfrm>
            <a:off x="149775" y="1462592"/>
            <a:ext cx="6357639" cy="4685768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AU" sz="1900">
                <a:solidFill>
                  <a:schemeClr val="bg1"/>
                </a:solidFill>
                <a:latin typeface="Proxima Nova Rg"/>
              </a:rPr>
              <a:t>Every day, 53 Australians hear the words </a:t>
            </a:r>
            <a:br>
              <a:rPr lang="en-AU" sz="1900">
                <a:solidFill>
                  <a:schemeClr val="bg1"/>
                </a:solidFill>
                <a:latin typeface="Proxima Nova Rg"/>
              </a:rPr>
            </a:br>
            <a:r>
              <a:rPr lang="en-AU" sz="1900">
                <a:solidFill>
                  <a:schemeClr val="bg1"/>
                </a:solidFill>
                <a:latin typeface="Proxima Nova Rg"/>
              </a:rPr>
              <a:t>‘you have blood cancer’, and 16 people will </a:t>
            </a:r>
            <a:br>
              <a:rPr lang="en-AU" sz="1900">
                <a:solidFill>
                  <a:schemeClr val="bg1"/>
                </a:solidFill>
                <a:latin typeface="Proxima Nova Rg"/>
              </a:rPr>
            </a:br>
            <a:r>
              <a:rPr lang="en-AU" sz="1900">
                <a:solidFill>
                  <a:schemeClr val="bg1"/>
                </a:solidFill>
                <a:latin typeface="Proxima Nova Rg"/>
              </a:rPr>
              <a:t>sadly lose their life.</a:t>
            </a:r>
            <a:br>
              <a:rPr lang="en-AU" sz="1900">
                <a:latin typeface="Proxima Nova Rg"/>
              </a:rPr>
            </a:br>
            <a:endParaRPr lang="en-AU" sz="1900">
              <a:solidFill>
                <a:schemeClr val="bg1"/>
              </a:solidFill>
              <a:latin typeface="Proxima Nova Rg" panose="02000506030000020004" pitchFamily="50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1900">
                <a:solidFill>
                  <a:schemeClr val="bg1"/>
                </a:solidFill>
                <a:latin typeface="Proxima Nova Rg"/>
              </a:rPr>
              <a:t>It’s the most commonly diagnosed cancer in </a:t>
            </a:r>
            <a:br>
              <a:rPr lang="en-AU" sz="1900">
                <a:solidFill>
                  <a:schemeClr val="bg1"/>
                </a:solidFill>
                <a:latin typeface="Proxima Nova Rg"/>
              </a:rPr>
            </a:br>
            <a:r>
              <a:rPr lang="en-AU" sz="1900">
                <a:solidFill>
                  <a:schemeClr val="bg1"/>
                </a:solidFill>
                <a:latin typeface="Proxima Nova Rg"/>
              </a:rPr>
              <a:t>children, having a big impact on students and </a:t>
            </a:r>
            <a:br>
              <a:rPr lang="en-AU" sz="1900">
                <a:solidFill>
                  <a:schemeClr val="bg1"/>
                </a:solidFill>
                <a:latin typeface="Proxima Nova Rg"/>
              </a:rPr>
            </a:br>
            <a:r>
              <a:rPr lang="en-AU" sz="1900">
                <a:solidFill>
                  <a:schemeClr val="bg1"/>
                </a:solidFill>
                <a:latin typeface="Proxima Nova Rg"/>
              </a:rPr>
              <a:t>schools across the country. 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AU" sz="1900">
              <a:solidFill>
                <a:schemeClr val="bg1"/>
              </a:solidFill>
              <a:latin typeface="Proxima Nova Rg" panose="02000506030000020004" pitchFamily="50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1900">
                <a:solidFill>
                  <a:schemeClr val="bg1"/>
                </a:solidFill>
                <a:latin typeface="Proxima Nova Rg"/>
              </a:rPr>
              <a:t>At the moment about 140,000 people in Australia </a:t>
            </a:r>
            <a:br>
              <a:rPr lang="en-AU" sz="1900">
                <a:solidFill>
                  <a:schemeClr val="bg1"/>
                </a:solidFill>
                <a:latin typeface="Proxima Nova Rg"/>
              </a:rPr>
            </a:br>
            <a:r>
              <a:rPr lang="en-AU" sz="1900">
                <a:solidFill>
                  <a:schemeClr val="bg1"/>
                </a:solidFill>
                <a:latin typeface="Proxima Nova Rg"/>
              </a:rPr>
              <a:t>are living with blood cancer. Those numbers are </a:t>
            </a:r>
            <a:br>
              <a:rPr lang="en-AU" sz="1900">
                <a:solidFill>
                  <a:schemeClr val="bg1"/>
                </a:solidFill>
                <a:latin typeface="Proxima Nova Rg"/>
              </a:rPr>
            </a:br>
            <a:r>
              <a:rPr lang="en-AU" sz="1900">
                <a:solidFill>
                  <a:schemeClr val="bg1"/>
                </a:solidFill>
                <a:latin typeface="Proxima Nova Rg"/>
              </a:rPr>
              <a:t>set to nearly double by 2035.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AU" sz="2000" b="1">
              <a:solidFill>
                <a:schemeClr val="bg1"/>
              </a:solidFill>
              <a:latin typeface="Proxima Nova Rg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AU" sz="2000" b="1">
              <a:solidFill>
                <a:schemeClr val="bg1"/>
              </a:solidFill>
              <a:latin typeface="Proxima Nova Rg" panose="02000506030000020004" pitchFamily="50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AU" sz="2000" b="1">
              <a:solidFill>
                <a:schemeClr val="bg1"/>
              </a:solidFill>
              <a:latin typeface="Proxima Nova Rg" panose="02000506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887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purple hair&#10;&#10;Description automatically generated">
            <a:extLst>
              <a:ext uri="{FF2B5EF4-FFF2-40B4-BE49-F238E27FC236}">
                <a16:creationId xmlns:a16="http://schemas.microsoft.com/office/drawing/2014/main" id="{E4DC24DF-B783-490F-EA0D-49D956686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554800-CFB3-3B45-6437-A44582CE9E76}"/>
              </a:ext>
            </a:extLst>
          </p:cNvPr>
          <p:cNvSpPr txBox="1">
            <a:spLocks/>
          </p:cNvSpPr>
          <p:nvPr/>
        </p:nvSpPr>
        <p:spPr>
          <a:xfrm>
            <a:off x="5751758" y="1393435"/>
            <a:ext cx="5974576" cy="4523692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0C2340"/>
                </a:solidFill>
                <a:latin typeface="Proxima Nova Rg"/>
              </a:rPr>
              <a:t>The solution? Our school can help! </a:t>
            </a:r>
            <a:br>
              <a:rPr lang="en-AU" sz="2000">
                <a:latin typeface="Proxima Nova Rg"/>
              </a:rPr>
            </a:br>
            <a:endParaRPr lang="en-AU" sz="2000">
              <a:solidFill>
                <a:srgbClr val="0C2340"/>
              </a:solidFill>
              <a:latin typeface="Proxima Nova Rg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0C2340"/>
                </a:solidFill>
                <a:latin typeface="Proxima Nova Rg"/>
              </a:rPr>
              <a:t>We're rallying a team of students and staff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>
                <a:solidFill>
                  <a:srgbClr val="0C2340"/>
                </a:solidFill>
                <a:latin typeface="Proxima Nova Rg"/>
              </a:rPr>
              <a:t>to shave, cut or colour their hair and help change the lives of Australians facing </a:t>
            </a:r>
            <a:br>
              <a:rPr lang="en-AU" sz="2000">
                <a:solidFill>
                  <a:srgbClr val="0C2340"/>
                </a:solidFill>
                <a:latin typeface="Proxima Nova Rg"/>
              </a:rPr>
            </a:br>
            <a:r>
              <a:rPr lang="en-AU" sz="2000">
                <a:solidFill>
                  <a:srgbClr val="0C2340"/>
                </a:solidFill>
                <a:latin typeface="Proxima Nova Rg"/>
              </a:rPr>
              <a:t>blood cancer right now. </a:t>
            </a:r>
            <a:br>
              <a:rPr lang="en-AU" sz="2000">
                <a:latin typeface="Proxima Nova Rg"/>
              </a:rPr>
            </a:br>
            <a:endParaRPr lang="en-AU" sz="2000">
              <a:solidFill>
                <a:srgbClr val="0C2340"/>
              </a:solidFill>
              <a:latin typeface="Proxima Nova Rg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000">
                <a:latin typeface="Proxima Nova Rg"/>
              </a:rPr>
              <a:t>Look out for more information about our event and make sure you tell your friends and family to get involved or donate. Maybe we can get onto the national leaderboard? </a:t>
            </a:r>
          </a:p>
          <a:p>
            <a:pPr>
              <a:lnSpc>
                <a:spcPct val="120000"/>
              </a:lnSpc>
            </a:pPr>
            <a:endParaRPr lang="en-AU" sz="2200">
              <a:solidFill>
                <a:srgbClr val="000000"/>
              </a:solidFill>
              <a:latin typeface="Proxima Nova Rg"/>
            </a:endParaRPr>
          </a:p>
        </p:txBody>
      </p:sp>
    </p:spTree>
    <p:extLst>
      <p:ext uri="{BB962C8B-B14F-4D97-AF65-F5344CB8AC3E}">
        <p14:creationId xmlns:p14="http://schemas.microsoft.com/office/powerpoint/2010/main" val="2600500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screen with white text and icons&#10;&#10;Description automatically generated">
            <a:extLst>
              <a:ext uri="{FF2B5EF4-FFF2-40B4-BE49-F238E27FC236}">
                <a16:creationId xmlns:a16="http://schemas.microsoft.com/office/drawing/2014/main" id="{7D7138A7-7246-46AE-E65F-0092FB4B2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"/>
            <a:ext cx="12192000" cy="6858214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BA2FA6CB-488D-B164-9B64-A9B089E5E844}"/>
              </a:ext>
            </a:extLst>
          </p:cNvPr>
          <p:cNvSpPr txBox="1"/>
          <p:nvPr/>
        </p:nvSpPr>
        <p:spPr>
          <a:xfrm>
            <a:off x="1535049" y="3289953"/>
            <a:ext cx="2377846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for patients and their families who are forced to relocate to the city for life-saving treatment. </a:t>
            </a:r>
            <a:endParaRPr lang="en-AU" sz="1500" b="1">
              <a:solidFill>
                <a:srgbClr val="FFFFFF"/>
              </a:solidFill>
              <a:latin typeface="Proxima Nova Rg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DB5CA56A-8692-E6DF-8C75-40408DE480DE}"/>
              </a:ext>
            </a:extLst>
          </p:cNvPr>
          <p:cNvSpPr txBox="1"/>
          <p:nvPr/>
        </p:nvSpPr>
        <p:spPr>
          <a:xfrm>
            <a:off x="8029768" y="3289954"/>
            <a:ext cx="2110650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for patients to get to </a:t>
            </a:r>
            <a:br>
              <a:rPr lang="en-AU" sz="1200">
                <a:solidFill>
                  <a:srgbClr val="FFFFFF"/>
                </a:solidFill>
                <a:latin typeface="Proxima Nova Rg"/>
              </a:rPr>
            </a:br>
            <a:r>
              <a:rPr lang="en-AU" sz="1200">
                <a:solidFill>
                  <a:srgbClr val="FFFFFF"/>
                </a:solidFill>
                <a:latin typeface="Proxima Nova Rg"/>
              </a:rPr>
              <a:t>and from treatment and medical appointments.</a:t>
            </a:r>
            <a:endParaRPr lang="en-AU" sz="1500" b="1">
              <a:solidFill>
                <a:srgbClr val="FFFFFF"/>
              </a:solidFill>
              <a:latin typeface="Proxima Nova Rg"/>
            </a:endParaRP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DAA1EAE4-06D9-CC2C-5849-748116B8988C}"/>
              </a:ext>
            </a:extLst>
          </p:cNvPr>
          <p:cNvSpPr txBox="1"/>
          <p:nvPr/>
        </p:nvSpPr>
        <p:spPr>
          <a:xfrm>
            <a:off x="6491477" y="5320278"/>
            <a:ext cx="2433671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so patients and their families </a:t>
            </a:r>
            <a:br>
              <a:rPr lang="en-AU" sz="1200">
                <a:solidFill>
                  <a:srgbClr val="FFFFFF"/>
                </a:solidFill>
                <a:latin typeface="Proxima Nova Rg"/>
              </a:rPr>
            </a:br>
            <a:r>
              <a:rPr lang="en-AU" sz="1200">
                <a:solidFill>
                  <a:srgbClr val="FFFFFF"/>
                </a:solidFill>
                <a:latin typeface="Proxima Nova Rg"/>
              </a:rPr>
              <a:t>are heard, empowered </a:t>
            </a:r>
            <a:br>
              <a:rPr lang="en-AU" sz="1200">
                <a:solidFill>
                  <a:srgbClr val="FFFFFF"/>
                </a:solidFill>
                <a:latin typeface="Proxima Nova Rg"/>
              </a:rPr>
            </a:br>
            <a:r>
              <a:rPr lang="en-AU" sz="1200">
                <a:solidFill>
                  <a:srgbClr val="FFFFFF"/>
                </a:solidFill>
                <a:latin typeface="Proxima Nova Rg"/>
              </a:rPr>
              <a:t>and informed.</a:t>
            </a:r>
            <a:endParaRPr lang="en-AU" sz="1500" b="1">
              <a:solidFill>
                <a:srgbClr val="FFFFFF"/>
              </a:solidFill>
              <a:latin typeface="Proxima Nova Rg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9C4B88B0-2709-BA9B-3F0C-4069528CAC22}"/>
              </a:ext>
            </a:extLst>
          </p:cNvPr>
          <p:cNvSpPr txBox="1"/>
          <p:nvPr/>
        </p:nvSpPr>
        <p:spPr>
          <a:xfrm>
            <a:off x="3232823" y="5319097"/>
            <a:ext cx="2110650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for those mourning a loved one lost to blood cancer.</a:t>
            </a:r>
            <a:endParaRPr lang="en-AU" sz="1500" b="1">
              <a:solidFill>
                <a:srgbClr val="FFFFFF"/>
              </a:solidFill>
              <a:latin typeface="Proxima Nova Rg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A84CA844-9890-5EAE-8815-8B9ABD8717DA}"/>
              </a:ext>
            </a:extLst>
          </p:cNvPr>
          <p:cNvSpPr txBox="1"/>
          <p:nvPr/>
        </p:nvSpPr>
        <p:spPr>
          <a:xfrm>
            <a:off x="4936550" y="3292073"/>
            <a:ext cx="2110650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to help families meet basic costs like putting food on the table or paying bills.</a:t>
            </a:r>
            <a:endParaRPr lang="en-AU" sz="1500" b="1">
              <a:solidFill>
                <a:srgbClr val="FFFFFF"/>
              </a:solidFill>
              <a:latin typeface="Proxima Nova Rg"/>
            </a:endParaRPr>
          </a:p>
        </p:txBody>
      </p:sp>
    </p:spTree>
    <p:extLst>
      <p:ext uri="{BB962C8B-B14F-4D97-AF65-F5344CB8AC3E}">
        <p14:creationId xmlns:p14="http://schemas.microsoft.com/office/powerpoint/2010/main" val="2108065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white text and numbers&#10;&#10;Description automatically generated">
            <a:extLst>
              <a:ext uri="{FF2B5EF4-FFF2-40B4-BE49-F238E27FC236}">
                <a16:creationId xmlns:a16="http://schemas.microsoft.com/office/drawing/2014/main" id="{90733BDE-B48A-C245-5843-3C33CDC6E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573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text and icons&#10;&#10;Description automatically generated">
            <a:extLst>
              <a:ext uri="{FF2B5EF4-FFF2-40B4-BE49-F238E27FC236}">
                <a16:creationId xmlns:a16="http://schemas.microsoft.com/office/drawing/2014/main" id="{6E77C244-DBB5-9B8A-3F82-D6BEF61D6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39"/>
            <a:ext cx="12192000" cy="6849746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F211EE54-625E-4A1E-5B5D-FDE4A4353FBD}"/>
              </a:ext>
            </a:extLst>
          </p:cNvPr>
          <p:cNvSpPr txBox="1"/>
          <p:nvPr/>
        </p:nvSpPr>
        <p:spPr>
          <a:xfrm>
            <a:off x="1893262" y="3486347"/>
            <a:ext cx="1778953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Shave, cut, or</a:t>
            </a:r>
            <a:br>
              <a:rPr lang="en-AU" sz="1200">
                <a:solidFill>
                  <a:srgbClr val="FFFFFF"/>
                </a:solidFill>
                <a:latin typeface="Proxima Nova Rg"/>
              </a:rPr>
            </a:br>
            <a:r>
              <a:rPr lang="en-AU" sz="1200">
                <a:solidFill>
                  <a:srgbClr val="FFFFFF"/>
                </a:solidFill>
                <a:latin typeface="Proxima Nova Rg"/>
              </a:rPr>
              <a:t>colour your hair!</a:t>
            </a: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28052540-6AFD-73A2-F625-53B04274E600}"/>
              </a:ext>
            </a:extLst>
          </p:cNvPr>
          <p:cNvSpPr txBox="1"/>
          <p:nvPr/>
        </p:nvSpPr>
        <p:spPr>
          <a:xfrm>
            <a:off x="3938331" y="3486347"/>
            <a:ext cx="2253085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>
                <a:solidFill>
                  <a:srgbClr val="FFFFFF"/>
                </a:solidFill>
                <a:latin typeface="Proxima Nova Rg"/>
              </a:rPr>
              <a:t>Tell everyone you know </a:t>
            </a:r>
            <a:br>
              <a:rPr lang="en-US" sz="1200">
                <a:solidFill>
                  <a:srgbClr val="FFFFFF"/>
                </a:solidFill>
                <a:latin typeface="Proxima Nova Rg"/>
              </a:rPr>
            </a:br>
            <a:r>
              <a:rPr lang="en-US" sz="1200">
                <a:solidFill>
                  <a:srgbClr val="FFFFFF"/>
                </a:solidFill>
                <a:latin typeface="Proxima Nova Rg"/>
              </a:rPr>
              <a:t>you and your school are taking part in the </a:t>
            </a:r>
            <a:br>
              <a:rPr lang="en-US" sz="1200">
                <a:solidFill>
                  <a:srgbClr val="FFFFFF"/>
                </a:solidFill>
                <a:latin typeface="Proxima Nova Rg"/>
              </a:rPr>
            </a:br>
            <a:r>
              <a:rPr lang="en-US" sz="1200">
                <a:solidFill>
                  <a:srgbClr val="FFFFFF"/>
                </a:solidFill>
                <a:latin typeface="Proxima Nova Rg"/>
              </a:rPr>
              <a:t>World's Greatest Shave</a:t>
            </a: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1149630C-0A2B-1D11-03B4-FB9FCCCC45C6}"/>
              </a:ext>
            </a:extLst>
          </p:cNvPr>
          <p:cNvSpPr txBox="1"/>
          <p:nvPr/>
        </p:nvSpPr>
        <p:spPr>
          <a:xfrm>
            <a:off x="6313745" y="3486347"/>
            <a:ext cx="1778953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Ask your parents and family to donate to our school team</a:t>
            </a: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B2D05EC8-2064-5E65-043D-8B13CAA4F5A8}"/>
              </a:ext>
            </a:extLst>
          </p:cNvPr>
          <p:cNvSpPr txBox="1"/>
          <p:nvPr/>
        </p:nvSpPr>
        <p:spPr>
          <a:xfrm>
            <a:off x="8337422" y="3487557"/>
            <a:ext cx="1778953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200">
                <a:solidFill>
                  <a:srgbClr val="FFFFFF"/>
                </a:solidFill>
                <a:latin typeface="Proxima Nova Rg"/>
              </a:rPr>
              <a:t>Help the teachers </a:t>
            </a:r>
            <a:br>
              <a:rPr lang="en-AU" sz="1200">
                <a:solidFill>
                  <a:srgbClr val="FFFFFF"/>
                </a:solidFill>
                <a:latin typeface="Proxima Nova Rg"/>
              </a:rPr>
            </a:br>
            <a:r>
              <a:rPr lang="en-AU" sz="1200">
                <a:solidFill>
                  <a:srgbClr val="FFFFFF"/>
                </a:solidFill>
                <a:latin typeface="Proxima Nova Rg"/>
              </a:rPr>
              <a:t>and staff organise the event and raise money</a:t>
            </a:r>
          </a:p>
        </p:txBody>
      </p:sp>
    </p:spTree>
    <p:extLst>
      <p:ext uri="{BB962C8B-B14F-4D97-AF65-F5344CB8AC3E}">
        <p14:creationId xmlns:p14="http://schemas.microsoft.com/office/powerpoint/2010/main" val="490284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97608b-cb84-4107-b005-35672edffe53">
      <Value>21</Value>
    </TaxCatchAll>
    <ja935d9450e54bc28e929c6a2ac500f7 xmlns="9dd15e75-6c3a-4956-b472-278755ac5e49">
      <Terms xmlns="http://schemas.microsoft.com/office/infopath/2007/PartnerControls"/>
    </ja935d9450e54bc28e929c6a2ac500f7>
    <LikesCount xmlns="http://schemas.microsoft.com/sharepoint/v3" xsi:nil="true"/>
    <Gender xmlns="9dd15e75-6c3a-4956-b472-278755ac5e49" xsi:nil="true"/>
    <p07d59fb3a1c4f0e994626ac08bb68a5 xmlns="9dd15e75-6c3a-4956-b472-278755ac5e49">
      <Terms xmlns="http://schemas.microsoft.com/office/infopath/2007/PartnerControls"/>
    </p07d59fb3a1c4f0e994626ac08bb68a5>
    <_Flow_SignoffStatus xmlns="9dd15e75-6c3a-4956-b472-278755ac5e49" xsi:nil="true"/>
    <Ratings xmlns="http://schemas.microsoft.com/sharepoint/v3" xsi:nil="true"/>
    <dc88a64856ba41cea69a142c007298a3 xmlns="9dd15e75-6c3a-4956-b472-278755ac5e49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2020</TermName>
          <TermId xmlns="http://schemas.microsoft.com/office/infopath/2007/PartnerControls">48053200-6042-4361-8a4e-b781d84b3c78</TermId>
        </TermInfo>
      </Terms>
    </dc88a64856ba41cea69a142c007298a3>
    <bb895be67dae4e4092ff00ad0951ce28 xmlns="9dd15e75-6c3a-4956-b472-278755ac5e49">
      <Terms xmlns="http://schemas.microsoft.com/office/infopath/2007/PartnerControls"/>
    </bb895be67dae4e4092ff00ad0951ce28>
    <LikedBy xmlns="http://schemas.microsoft.com/sharepoint/v3">
      <UserInfo>
        <DisplayName/>
        <AccountId xsi:nil="true"/>
        <AccountType/>
      </UserInfo>
    </LikedBy>
    <lcf76f155ced4ddcb4097134ff3c332f xmlns="9dd15e75-6c3a-4956-b472-278755ac5e49">
      <Terms xmlns="http://schemas.microsoft.com/office/infopath/2007/PartnerControls"/>
    </lcf76f155ced4ddcb4097134ff3c332f>
    <Category xmlns="9dd15e75-6c3a-4956-b472-278755ac5e49" xsi:nil="true"/>
    <RatedBy xmlns="http://schemas.microsoft.com/sharepoint/v3">
      <UserInfo>
        <DisplayName/>
        <AccountId xsi:nil="true"/>
        <AccountType/>
      </UserInfo>
    </RatedBy>
    <Status xmlns="9dd15e75-6c3a-4956-b472-278755ac5e49" xsi:nil="true"/>
    <Permission xmlns="9dd15e75-6c3a-4956-b472-278755ac5e49">false</Permission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07298327B78D439575DA9E8CD5001B" ma:contentTypeVersion="52" ma:contentTypeDescription="Create a new document." ma:contentTypeScope="" ma:versionID="8d776a1f8df5365d33737932f931979c">
  <xsd:schema xmlns:xsd="http://www.w3.org/2001/XMLSchema" xmlns:xs="http://www.w3.org/2001/XMLSchema" xmlns:p="http://schemas.microsoft.com/office/2006/metadata/properties" xmlns:ns1="http://schemas.microsoft.com/sharepoint/v3" xmlns:ns2="9dd15e75-6c3a-4956-b472-278755ac5e49" xmlns:ns3="1697608b-cb84-4107-b005-35672edffe53" targetNamespace="http://schemas.microsoft.com/office/2006/metadata/properties" ma:root="true" ma:fieldsID="2b571b354a6849f26266c3ffed455848" ns1:_="" ns2:_="" ns3:_="">
    <xsd:import namespace="http://schemas.microsoft.com/sharepoint/v3"/>
    <xsd:import namespace="9dd15e75-6c3a-4956-b472-278755ac5e49"/>
    <xsd:import namespace="1697608b-cb84-4107-b005-35672edffe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ja935d9450e54bc28e929c6a2ac500f7" minOccurs="0"/>
                <xsd:element ref="ns3:TaxCatchAll" minOccurs="0"/>
                <xsd:element ref="ns2:dc88a64856ba41cea69a142c007298a3" minOccurs="0"/>
                <xsd:element ref="ns2:bb895be67dae4e4092ff00ad0951ce28" minOccurs="0"/>
                <xsd:element ref="ns2:p07d59fb3a1c4f0e994626ac08bb68a5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ategory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2:Status" minOccurs="0"/>
                <xsd:element ref="ns2:Permission" minOccurs="0"/>
                <xsd:element ref="ns2:Gende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0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1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22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23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24" nillable="true" ma:displayName="Number of Likes" ma:internalName="LikesCount">
      <xsd:simpleType>
        <xsd:restriction base="dms:Unknown"/>
      </xsd:simpleType>
    </xsd:element>
    <xsd:element name="LikedBy" ma:index="25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d15e75-6c3a-4956-b472-278755ac5e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ja935d9450e54bc28e929c6a2ac500f7" ma:index="12" nillable="true" ma:taxonomy="true" ma:internalName="ja935d9450e54bc28e929c6a2ac500f7" ma:taxonomyFieldName="Campaign_x0020_Year" ma:displayName="Campaign Year" ma:indexed="true" ma:default="" ma:fieldId="{3a935d94-50e5-4bc2-8e92-9c6a2ac500f7}" ma:sspId="fc9a841f-1828-4d79-a6e9-b25d3de06cd2" ma:termSetId="45e60d23-07db-4c8a-838e-0d08510bbb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c88a64856ba41cea69a142c007298a3" ma:index="15" nillable="true" ma:taxonomy="true" ma:internalName="dc88a64856ba41cea69a142c007298a3" ma:taxonomyFieldName="Campaign_x0020_Elements" ma:displayName="Campaign Elements" ma:readOnly="false" ma:default="21;#2020|48053200-6042-4361-8a4e-b781d84b3c78" ma:fieldId="{dc88a648-56ba-41ce-a69a-142c007298a3}" ma:taxonomyMulti="true" ma:sspId="fc9a841f-1828-4d79-a6e9-b25d3de06cd2" ma:termSetId="45e60d23-07db-4c8a-838e-0d08510bbb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b895be67dae4e4092ff00ad0951ce28" ma:index="17" nillable="true" ma:taxonomy="true" ma:internalName="bb895be67dae4e4092ff00ad0951ce28" ma:taxonomyFieldName="Project_x0020_planning" ma:displayName="Project planning" ma:readOnly="false" ma:default="" ma:fieldId="{bb895be6-7dae-4e40-92ff-00ad0951ce28}" ma:taxonomyMulti="true" ma:sspId="fc9a841f-1828-4d79-a6e9-b25d3de06cd2" ma:termSetId="544200a2-9f58-446f-a264-3d2e69ebc17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07d59fb3a1c4f0e994626ac08bb68a5" ma:index="19" nillable="true" ma:taxonomy="true" ma:internalName="p07d59fb3a1c4f0e994626ac08bb68a5" ma:taxonomyFieldName="Region" ma:displayName="Region" ma:default="" ma:fieldId="{907d59fb-3a1c-4f0e-9946-26ac08bb68a5}" ma:taxonomyMulti="true" ma:sspId="fc9a841f-1828-4d79-a6e9-b25d3de06cd2" ma:termSetId="830e3f9f-0f00-41a7-8bd1-3f2ce60b74c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Flow_SignoffStatus" ma:index="28" nillable="true" ma:displayName="Sign-off status" ma:internalName="_x0024_Resources_x003a_core_x002c_Signoff_Status_x003b_">
      <xsd:simpleType>
        <xsd:restriction base="dms:Text"/>
      </xsd:simpleType>
    </xsd:element>
    <xsd:element name="MediaServiceDateTaken" ma:index="2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0" nillable="true" ma:displayName="Location" ma:internalName="MediaServiceLocation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Category" ma:index="34" nillable="true" ma:displayName="Category" ma:description="Please tag the appropriate category for your file" ma:format="Dropdown" ma:internalName="Category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ccount Management"/>
                    <xsd:enumeration value="Acquisition"/>
                    <xsd:enumeration value="App"/>
                    <xsd:enumeration value="Approval Required"/>
                    <xsd:enumeration value="B&amp;M"/>
                    <xsd:enumeration value="Behavioural"/>
                    <xsd:enumeration value="Budget"/>
                    <xsd:enumeration value="Collateral"/>
                    <xsd:enumeration value="Copy"/>
                    <xsd:enumeration value="Countdown"/>
                    <xsd:enumeration value="Data"/>
                    <xsd:enumeration value="Digital"/>
                    <xsd:enumeration value="Download"/>
                    <xsd:enumeration value="Final Artwork"/>
                    <xsd:enumeration value="Final Content"/>
                    <xsd:enumeration value="Individuals"/>
                    <xsd:enumeration value="Journey"/>
                    <xsd:enumeration value="Kits"/>
                    <xsd:enumeration value="Media"/>
                    <xsd:enumeration value="Merchandise"/>
                    <xsd:enumeration value="Onboarding"/>
                    <xsd:enumeration value="Operational Plan"/>
                    <xsd:enumeration value="Planning"/>
                    <xsd:enumeration value="Policies &amp; Procedures"/>
                    <xsd:enumeration value="Print"/>
                    <xsd:enumeration value="Printing"/>
                    <xsd:enumeration value="Public Shaves"/>
                    <xsd:enumeration value="Reporting"/>
                    <xsd:enumeration value="Resources"/>
                    <xsd:enumeration value="Retention"/>
                    <xsd:enumeration value="Risk Management"/>
                    <xsd:enumeration value="Rollover"/>
                    <xsd:enumeration value="Schools"/>
                    <xsd:enumeration value="Sponsor"/>
                    <xsd:enumeration value="Strategy"/>
                    <xsd:enumeration value="Strategy Results"/>
                    <xsd:enumeration value="Suppliers"/>
                    <xsd:enumeration value="Systems"/>
                    <xsd:enumeration value="Templates"/>
                    <xsd:enumeration value="Training"/>
                    <xsd:enumeration value="Website"/>
                    <xsd:enumeration value="Workplaces"/>
                  </xsd:restriction>
                </xsd:simpleType>
              </xsd:element>
            </xsd:sequence>
          </xsd:extension>
        </xsd:complexContent>
      </xsd:complexType>
    </xsd:element>
    <xsd:element name="MediaServiceAutoKeyPoints" ma:index="3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39" nillable="true" ma:taxonomy="true" ma:internalName="lcf76f155ced4ddcb4097134ff3c332f" ma:taxonomyFieldName="MediaServiceImageTags" ma:displayName="Image Tags" ma:readOnly="false" ma:fieldId="{5cf76f15-5ced-4ddc-b409-7134ff3c332f}" ma:taxonomyMulti="true" ma:sspId="fc9a841f-1828-4d79-a6e9-b25d3de06c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atus" ma:index="40" nillable="true" ma:displayName="Status" ma:format="Dropdown" ma:internalName="Status">
      <xsd:simpleType>
        <xsd:restriction base="dms:Choice">
          <xsd:enumeration value="Do not use"/>
          <xsd:enumeration value="Awaiting consent"/>
          <xsd:enumeration value="Cleared for use"/>
        </xsd:restriction>
      </xsd:simpleType>
    </xsd:element>
    <xsd:element name="Permission" ma:index="41" nillable="true" ma:displayName="Permission" ma:default="0" ma:format="Dropdown" ma:internalName="Permission">
      <xsd:simpleType>
        <xsd:restriction base="dms:Boolean"/>
      </xsd:simpleType>
    </xsd:element>
    <xsd:element name="Gender" ma:index="42" nillable="true" ma:displayName="Gender" ma:format="Dropdown" ma:internalName="Gender">
      <xsd:simpleType>
        <xsd:restriction base="dms:Text">
          <xsd:maxLength value="255"/>
        </xsd:restriction>
      </xsd:simple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7608b-cb84-4107-b005-35672edffe5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f1c4bf9-fc01-492d-b75d-88cfecb80562}" ma:internalName="TaxCatchAll" ma:showField="CatchAllData" ma:web="1697608b-cb84-4107-b005-35672edffe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7F6F992-99EF-498A-A7FF-01F2237ACEE3}">
  <ds:schemaRefs>
    <ds:schemaRef ds:uri="1697608b-cb84-4107-b005-35672edffe53"/>
    <ds:schemaRef ds:uri="9dd15e75-6c3a-4956-b472-278755ac5e4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358D791-38BB-49D4-BC8C-284F6CC3BEDD}">
  <ds:schemaRefs>
    <ds:schemaRef ds:uri="1697608b-cb84-4107-b005-35672edffe53"/>
    <ds:schemaRef ds:uri="9dd15e75-6c3a-4956-b472-278755ac5e4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498D5A2-A6AA-44A8-8F6D-69FE71A6F6B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</Words>
  <Application>Microsoft Office PowerPoint</Application>
  <PresentationFormat>Widescreen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Nova</vt:lpstr>
      <vt:lpstr>Calibri</vt:lpstr>
      <vt:lpstr>Calibri Light</vt:lpstr>
      <vt:lpstr>Proxima Nova Rg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Vong</dc:creator>
  <cp:lastModifiedBy>Nicholas Kirk</cp:lastModifiedBy>
  <cp:revision>5</cp:revision>
  <dcterms:created xsi:type="dcterms:W3CDTF">2023-10-02T00:52:51Z</dcterms:created>
  <dcterms:modified xsi:type="dcterms:W3CDTF">2024-02-13T02:08:25Z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0x010100F507298327B78D439575DA9E8CD5001B</vt:lpwstr>
  </property>
  <property fmtid="{D5CDD505-2E9C-101B-9397-08002B2CF9AE}" pid="3" name="Region">
    <vt:lpwstr/>
  </property>
  <property fmtid="{D5CDD505-2E9C-101B-9397-08002B2CF9AE}" pid="4" name="MediaServiceImageTags">
    <vt:lpwstr/>
  </property>
  <property fmtid="{D5CDD505-2E9C-101B-9397-08002B2CF9AE}" pid="5" name="Campaign Year">
    <vt:lpwstr/>
  </property>
  <property fmtid="{D5CDD505-2E9C-101B-9397-08002B2CF9AE}" pid="6" name="Campaign Elements">
    <vt:lpwstr>21;#2020|48053200-6042-4361-8a4e-b781d84b3c78</vt:lpwstr>
  </property>
  <property fmtid="{D5CDD505-2E9C-101B-9397-08002B2CF9AE}" pid="7" name="Project planning">
    <vt:lpwstr/>
  </property>
</Properties>
</file>